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  <p:sldMasterId id="2147483991" r:id="rId2"/>
  </p:sldMasterIdLst>
  <p:notesMasterIdLst>
    <p:notesMasterId r:id="rId5"/>
  </p:notesMasterIdLst>
  <p:handoutMasterIdLst>
    <p:handoutMasterId r:id="rId6"/>
  </p:handoutMasterIdLst>
  <p:sldIdLst>
    <p:sldId id="1749" r:id="rId3"/>
    <p:sldId id="1750" r:id="rId4"/>
  </p:sldIdLst>
  <p:sldSz cx="6858000" cy="9906000" type="A4"/>
  <p:notesSz cx="6808788" cy="9940925"/>
  <p:embeddedFontLst>
    <p:embeddedFont>
      <p:font typeface="Calibri" pitchFamily="34" charset="0"/>
      <p:regular r:id="rId7"/>
      <p:bold r:id="rId8"/>
      <p:italic r:id="rId9"/>
      <p:boldItalic r:id="rId10"/>
    </p:embeddedFont>
    <p:embeddedFont>
      <p:font typeface="Candara" pitchFamily="34" charset="0"/>
      <p:regular r:id="rId11"/>
      <p:bold r:id="rId12"/>
      <p:italic r:id="rId13"/>
      <p:boldItalic r:id="rId14"/>
    </p:embeddedFont>
    <p:embeddedFont>
      <p:font typeface="Golos Text" charset="0"/>
      <p:regular r:id="rId15"/>
      <p:bold r:id="rId16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FF"/>
    <a:srgbClr val="CD3535"/>
    <a:srgbClr val="F1450F"/>
    <a:srgbClr val="24ABC2"/>
    <a:srgbClr val="36C3DA"/>
    <a:srgbClr val="25C6FF"/>
    <a:srgbClr val="E46C0A"/>
    <a:srgbClr val="2778BB"/>
    <a:srgbClr val="2D88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55" autoAdjust="0"/>
    <p:restoredTop sz="96357" autoAdjust="0"/>
  </p:normalViewPr>
  <p:slideViewPr>
    <p:cSldViewPr snapToObjects="1">
      <p:cViewPr>
        <p:scale>
          <a:sx n="136" d="100"/>
          <a:sy n="136" d="100"/>
        </p:scale>
        <p:origin x="-2106" y="-72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0.fntdata"/><Relationship Id="rId20" Type="http://schemas.openxmlformats.org/officeDocument/2006/relationships/tableStyles" Target="tableStyles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font" Target="fonts/font5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9.fntdata"/><Relationship Id="rId28" Type="http://schemas.microsoft.com/office/2016/11/relationships/changesInfo" Target="changesInfos/changesInfo1.xml"/><Relationship Id="rId10" Type="http://schemas.openxmlformats.org/officeDocument/2006/relationships/font" Target="fonts/font4.fntdata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6" cy="49877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6" cy="49877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04.07.2025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2155"/>
            <a:ext cx="2950476" cy="49877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0" y="9442155"/>
            <a:ext cx="2950476" cy="49877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0" y="3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7/4/2025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942"/>
            <a:ext cx="5447030" cy="4473416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2155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0" y="9442155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30200"/>
            <a:ext cx="6521958" cy="8717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733502"/>
            <a:ext cx="6542532" cy="1923393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89186"/>
            <a:ext cx="2859484" cy="3509905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4023548"/>
            <a:ext cx="2863850" cy="349767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EB412-E790-42EA-81FE-2925D3A43D91}" type="datetime2">
              <a:rPr lang="en-US" smtClean="0"/>
              <a:t>Friday, July 4, 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981200"/>
            <a:ext cx="2674620" cy="4226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EEE0E-EDB0-4D84-86B0-50833DF22902}" type="datetime2">
              <a:rPr lang="en-US" smtClean="0"/>
              <a:t>Friday, July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30200"/>
            <a:ext cx="6521958" cy="20604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372C-B5AB-4C39-B273-B99224EB4DD5}" type="datetime2">
              <a:rPr lang="en-US" smtClean="0"/>
              <a:t>Friday, July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1031609"/>
            <a:ext cx="6542532" cy="1923393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091268"/>
            <a:ext cx="1543050" cy="648170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091267"/>
            <a:ext cx="4514850" cy="6481705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30200"/>
            <a:ext cx="6521958" cy="8717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733502"/>
            <a:ext cx="6542532" cy="1923393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311400"/>
            <a:ext cx="5829300" cy="257126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36446"/>
            <a:ext cx="4800600" cy="2127956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C06D-4ED8-42C6-905D-CA84CA1B6CBF}" type="datetime2">
              <a:rPr lang="en-US" smtClean="0"/>
              <a:t>Friday, July 4,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1CAA-32CD-4B55-B92A-B8F0843CACF4}" type="datetime2">
              <a:rPr lang="en-US" smtClean="0"/>
              <a:t>Friday, July 4,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30200"/>
            <a:ext cx="6521958" cy="68417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6071855"/>
            <a:ext cx="2157322" cy="1031371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886530"/>
            <a:ext cx="4158386" cy="122797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904256"/>
            <a:ext cx="4100985" cy="111839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884919"/>
            <a:ext cx="2481000" cy="941126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862357"/>
            <a:ext cx="6542532" cy="1920929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558476"/>
            <a:ext cx="5829300" cy="2201333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2076315"/>
            <a:ext cx="4813301" cy="135749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CDC4-3D19-4983-B478-82F6B8E5AB66}" type="datetime2">
              <a:rPr lang="en-US" smtClean="0"/>
              <a:t>Friday, July 4,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82477-D5D3-4181-8C11-75D0F2433A87}" type="datetime2">
              <a:rPr lang="en-US" smtClean="0"/>
              <a:t>Friday, July 4, 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869944"/>
            <a:ext cx="2866644" cy="49794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869944"/>
            <a:ext cx="2866644" cy="49794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868387"/>
            <a:ext cx="2866644" cy="924101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953001"/>
            <a:ext cx="2865041" cy="389590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868385"/>
            <a:ext cx="2866644" cy="924101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953001"/>
            <a:ext cx="2866644" cy="389590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E253B-1893-4367-8BAE-DF4BC10DC578}" type="datetime2">
              <a:rPr lang="en-US" smtClean="0"/>
              <a:t>Friday, July 4, 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2300D-25B3-4603-86C9-4CB776489F00}" type="datetime2">
              <a:rPr lang="en-US" smtClean="0"/>
              <a:t>Friday, July 4, 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30200"/>
            <a:ext cx="6521958" cy="20604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1031609"/>
            <a:ext cx="6542532" cy="1920929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4AD9-FCC8-48B7-B85B-012A91320DFF}" type="datetime2">
              <a:rPr lang="en-US" smtClean="0"/>
              <a:t>Friday, July 4, 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30200"/>
            <a:ext cx="6521958" cy="20604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2DC50-D5DB-4F94-B367-9876CD2C4012}" type="datetime2">
              <a:rPr lang="en-US" smtClean="0"/>
              <a:t>Friday, July 4, 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173134"/>
            <a:ext cx="2514600" cy="2751668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1031609"/>
            <a:ext cx="6542532" cy="1923393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302000"/>
            <a:ext cx="2514600" cy="180949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641600"/>
            <a:ext cx="2928057" cy="5503333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30200"/>
            <a:ext cx="6521958" cy="35661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425842"/>
            <a:ext cx="6542532" cy="1920929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88696"/>
            <a:ext cx="6172200" cy="1809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9028015"/>
            <a:ext cx="2840018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7/4/2025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9028015"/>
            <a:ext cx="2840018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9028014"/>
            <a:ext cx="87137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864563"/>
            <a:ext cx="5556250" cy="4984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  <p:sldLayoutId id="2147483995" r:id="rId4"/>
    <p:sldLayoutId id="2147483996" r:id="rId5"/>
    <p:sldLayoutId id="2147483997" r:id="rId6"/>
    <p:sldLayoutId id="2147483998" r:id="rId7"/>
    <p:sldLayoutId id="2147483999" r:id="rId8"/>
    <p:sldLayoutId id="2147484000" r:id="rId9"/>
    <p:sldLayoutId id="2147484001" r:id="rId10"/>
    <p:sldLayoutId id="2147484002" r:id="rId11"/>
    <p:sldLayoutId id="214748400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gosuslugi.ru/help/faq/payment_taxes/0000001?priorityParentCategory=finance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svg"/><Relationship Id="rId2" Type="http://schemas.openxmlformats.org/officeDocument/2006/relationships/hyperlink" Target="https://www.gosuslugi.ru/goskey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63915"/>
          <a:stretch/>
        </p:blipFill>
        <p:spPr>
          <a:xfrm>
            <a:off x="530066" y="442196"/>
            <a:ext cx="745981" cy="65852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750A3A8-C3E9-42A8-A60C-787A1745C91F}"/>
              </a:ext>
            </a:extLst>
          </p:cNvPr>
          <p:cNvSpPr txBox="1"/>
          <p:nvPr/>
        </p:nvSpPr>
        <p:spPr>
          <a:xfrm>
            <a:off x="4653137" y="569892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3C65849-7548-4CD2-BBAE-F8D17103DB7B}"/>
              </a:ext>
            </a:extLst>
          </p:cNvPr>
          <p:cNvSpPr txBox="1"/>
          <p:nvPr/>
        </p:nvSpPr>
        <p:spPr>
          <a:xfrm>
            <a:off x="541910" y="1136578"/>
            <a:ext cx="5851861" cy="83099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fontAlgn="base"/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los Text" charset="0"/>
                <a:ea typeface="Golos Text" charset="0"/>
              </a:rPr>
              <a:t>Получайте 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los Text" charset="0"/>
                <a:ea typeface="Golos Text" charset="0"/>
              </a:rPr>
              <a:t>налоговые уведомления на </a:t>
            </a:r>
            <a:r>
              <a:rPr lang="ru-RU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los Text" charset="0"/>
                <a:ea typeface="Golos Text" charset="0"/>
              </a:rPr>
              <a:t>Госуслугах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los Text" charset="0"/>
              <a:ea typeface="Golos Text" charset="0"/>
            </a:endParaRPr>
          </a:p>
          <a:p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los Text" charset="0"/>
                <a:ea typeface="Golos Text" charset="0"/>
              </a:rPr>
              <a:t>Подключите и узнавайте о своих налогах вовремя</a:t>
            </a:r>
          </a:p>
          <a:p>
            <a:pPr>
              <a:spcAft>
                <a:spcPts val="0"/>
              </a:spcAft>
            </a:pPr>
            <a:endParaRPr lang="ru-RU" sz="1800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0066" y="8543917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18C7F50-A01A-528F-A51D-97F217B4CAC8}"/>
              </a:ext>
            </a:extLst>
          </p:cNvPr>
          <p:cNvSpPr txBox="1"/>
          <p:nvPr/>
        </p:nvSpPr>
        <p:spPr>
          <a:xfrm>
            <a:off x="1304765" y="8746704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6803C9B-417A-A22A-DFB7-5DCDEFEFA1C7}"/>
              </a:ext>
            </a:extLst>
          </p:cNvPr>
          <p:cNvSpPr txBox="1"/>
          <p:nvPr/>
        </p:nvSpPr>
        <p:spPr>
          <a:xfrm>
            <a:off x="1304207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766DB74D-FEE4-402F-6523-8120891A1FEC}"/>
              </a:ext>
            </a:extLst>
          </p:cNvPr>
          <p:cNvSpPr txBox="1"/>
          <p:nvPr/>
        </p:nvSpPr>
        <p:spPr>
          <a:xfrm>
            <a:off x="566192" y="2324708"/>
            <a:ext cx="592392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ru-RU" sz="1200" dirty="0">
              <a:solidFill>
                <a:schemeClr val="tx1">
                  <a:lumMod val="50000"/>
                </a:schemeClr>
              </a:solidFill>
              <a:latin typeface="Golos Text" charset="0"/>
              <a:ea typeface="Golos Text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2099" y="1970057"/>
            <a:ext cx="5923923" cy="6494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 fontAlgn="base"/>
            <a:endParaRPr lang="ru-RU" sz="1500" b="1" dirty="0" smtClean="0"/>
          </a:p>
          <a:p>
            <a:pPr algn="ctr" fontAlgn="base"/>
            <a:r>
              <a:rPr lang="ru-RU" sz="1700" b="1" dirty="0" smtClean="0">
                <a:latin typeface="Golos Text" charset="0"/>
                <a:ea typeface="Golos Text" charset="0"/>
              </a:rPr>
              <a:t>О</a:t>
            </a:r>
            <a:r>
              <a:rPr lang="ru-RU" sz="1700" b="1" dirty="0">
                <a:latin typeface="Golos Text" charset="0"/>
                <a:ea typeface="Golos Text" charset="0"/>
              </a:rPr>
              <a:t> налоговом </a:t>
            </a:r>
            <a:r>
              <a:rPr lang="ru-RU" sz="1700" b="1" dirty="0" smtClean="0">
                <a:latin typeface="Golos Text" charset="0"/>
                <a:ea typeface="Golos Text" charset="0"/>
              </a:rPr>
              <a:t>уведомлении</a:t>
            </a:r>
          </a:p>
          <a:p>
            <a:pPr algn="just" fontAlgn="base"/>
            <a:r>
              <a:rPr lang="ru-RU" sz="1600" dirty="0" smtClean="0">
                <a:latin typeface="Golos Text" charset="0"/>
                <a:ea typeface="Golos Text" charset="0"/>
              </a:rPr>
              <a:t>На</a:t>
            </a:r>
            <a:r>
              <a:rPr lang="ru-RU" sz="1600" dirty="0">
                <a:latin typeface="Golos Text" charset="0"/>
                <a:ea typeface="Golos Text" charset="0"/>
              </a:rPr>
              <a:t> </a:t>
            </a:r>
            <a:r>
              <a:rPr lang="ru-RU" sz="1600" dirty="0" err="1">
                <a:latin typeface="Golos Text" charset="0"/>
                <a:ea typeface="Golos Text" charset="0"/>
              </a:rPr>
              <a:t>Госуслугах</a:t>
            </a:r>
            <a:r>
              <a:rPr lang="ru-RU" sz="1600" dirty="0">
                <a:latin typeface="Golos Text" charset="0"/>
                <a:ea typeface="Golos Text" charset="0"/>
              </a:rPr>
              <a:t> можно получать электронные налоговые </a:t>
            </a:r>
            <a:r>
              <a:rPr lang="ru-RU" sz="1600" dirty="0" smtClean="0">
                <a:latin typeface="Golos Text" charset="0"/>
                <a:ea typeface="Golos Text" charset="0"/>
              </a:rPr>
              <a:t>уведомления. Они </a:t>
            </a:r>
            <a:r>
              <a:rPr lang="ru-RU" sz="1600" dirty="0">
                <a:latin typeface="Golos Text" charset="0"/>
                <a:ea typeface="Golos Text" charset="0"/>
              </a:rPr>
              <a:t>составляются налоговыми органами. В документах указываются налоги за прошедший </a:t>
            </a:r>
            <a:r>
              <a:rPr lang="ru-RU" sz="1600" dirty="0" smtClean="0">
                <a:latin typeface="Golos Text" charset="0"/>
                <a:ea typeface="Golos Text" charset="0"/>
              </a:rPr>
              <a:t>год</a:t>
            </a:r>
            <a:r>
              <a:rPr lang="ru-RU" sz="1600" dirty="0">
                <a:latin typeface="Golos Text" charset="0"/>
                <a:ea typeface="Golos Text" charset="0"/>
              </a:rPr>
              <a:t>.</a:t>
            </a:r>
          </a:p>
          <a:p>
            <a:pPr algn="just" fontAlgn="base"/>
            <a:r>
              <a:rPr lang="ru-RU" sz="1600" dirty="0">
                <a:latin typeface="Golos Text" charset="0"/>
                <a:ea typeface="Golos Text" charset="0"/>
              </a:rPr>
              <a:t>Если вы получили уведомление, то оплатить налоги нужно в срок, который в нём указан. В противном случае на едином налоговом счёте (ЕНС) образуется задолженность и ежедневно будут начисляться </a:t>
            </a:r>
            <a:r>
              <a:rPr lang="ru-RU" sz="1600" dirty="0" smtClean="0">
                <a:latin typeface="Golos Text" charset="0"/>
                <a:ea typeface="Golos Text" charset="0"/>
              </a:rPr>
              <a:t>пени.</a:t>
            </a:r>
          </a:p>
          <a:p>
            <a:pPr algn="ctr" fontAlgn="base"/>
            <a:endParaRPr lang="ru-RU" sz="1500" b="1" dirty="0" smtClean="0">
              <a:latin typeface="Golos Text" charset="0"/>
              <a:ea typeface="Golos Text" charset="0"/>
            </a:endParaRPr>
          </a:p>
          <a:p>
            <a:pPr algn="ctr" fontAlgn="base"/>
            <a:r>
              <a:rPr lang="ru-RU" sz="1700" b="1" dirty="0" smtClean="0">
                <a:latin typeface="Golos Text" charset="0"/>
                <a:ea typeface="Golos Text" charset="0"/>
              </a:rPr>
              <a:t>Почему </a:t>
            </a:r>
            <a:r>
              <a:rPr lang="ru-RU" sz="1700" b="1" dirty="0">
                <a:latin typeface="Golos Text" charset="0"/>
                <a:ea typeface="Golos Text" charset="0"/>
              </a:rPr>
              <a:t>это </a:t>
            </a:r>
            <a:r>
              <a:rPr lang="ru-RU" sz="1700" b="1" dirty="0" smtClean="0">
                <a:latin typeface="Golos Text" charset="0"/>
                <a:ea typeface="Golos Text" charset="0"/>
              </a:rPr>
              <a:t>удобно</a:t>
            </a:r>
          </a:p>
          <a:p>
            <a:pPr fontAlgn="base"/>
            <a:r>
              <a:rPr lang="ru-RU" sz="1600" b="1" dirty="0" smtClean="0">
                <a:latin typeface="Golos Text" charset="0"/>
                <a:ea typeface="Golos Text" charset="0"/>
              </a:rPr>
              <a:t>Узнаёте </a:t>
            </a:r>
            <a:r>
              <a:rPr lang="ru-RU" sz="1600" b="1" dirty="0">
                <a:latin typeface="Golos Text" charset="0"/>
                <a:ea typeface="Golos Text" charset="0"/>
              </a:rPr>
              <a:t>о начислениях вовремя</a:t>
            </a:r>
            <a:endParaRPr lang="ru-RU" sz="1600" dirty="0">
              <a:latin typeface="Golos Text" charset="0"/>
              <a:ea typeface="Golos Text" charset="0"/>
            </a:endParaRPr>
          </a:p>
          <a:p>
            <a:pPr algn="just" fontAlgn="base"/>
            <a:r>
              <a:rPr lang="ru-RU" sz="1600" dirty="0">
                <a:latin typeface="Golos Text" charset="0"/>
                <a:ea typeface="Golos Text" charset="0"/>
              </a:rPr>
              <a:t>Подключив налоговые уведомления, узнаёте о начислениях заранее и можете оплатить налоги без </a:t>
            </a:r>
            <a:r>
              <a:rPr lang="ru-RU" sz="1600" dirty="0" smtClean="0">
                <a:latin typeface="Golos Text" charset="0"/>
                <a:ea typeface="Golos Text" charset="0"/>
              </a:rPr>
              <a:t>пеней.</a:t>
            </a:r>
            <a:endParaRPr lang="ru-RU" sz="1600" dirty="0">
              <a:latin typeface="Golos Text" charset="0"/>
              <a:ea typeface="Golos Text" charset="0"/>
            </a:endParaRPr>
          </a:p>
          <a:p>
            <a:pPr algn="just" fontAlgn="base"/>
            <a:r>
              <a:rPr lang="ru-RU" sz="1600" dirty="0">
                <a:latin typeface="Golos Text" charset="0"/>
                <a:ea typeface="Golos Text" charset="0"/>
              </a:rPr>
              <a:t>Без подключения на </a:t>
            </a:r>
            <a:r>
              <a:rPr lang="ru-RU" sz="1600" dirty="0" err="1">
                <a:latin typeface="Golos Text" charset="0"/>
                <a:ea typeface="Golos Text" charset="0"/>
              </a:rPr>
              <a:t>Госуслуги</a:t>
            </a:r>
            <a:r>
              <a:rPr lang="ru-RU" sz="1600" dirty="0">
                <a:latin typeface="Golos Text" charset="0"/>
                <a:ea typeface="Golos Text" charset="0"/>
              </a:rPr>
              <a:t> приходит только напоминание об уже имеющейся задолженности, на которую ежедневно </a:t>
            </a:r>
            <a:r>
              <a:rPr lang="ru-RU" sz="1600" dirty="0">
                <a:latin typeface="Golos Text" charset="0"/>
                <a:ea typeface="Golos Text" charset="0"/>
                <a:hlinkClick r:id="rId6"/>
              </a:rPr>
              <a:t>начисляются </a:t>
            </a:r>
            <a:r>
              <a:rPr lang="ru-RU" sz="1600" dirty="0" smtClean="0">
                <a:latin typeface="Golos Text" charset="0"/>
                <a:ea typeface="Golos Text" charset="0"/>
                <a:hlinkClick r:id="rId6"/>
              </a:rPr>
              <a:t>пени</a:t>
            </a:r>
            <a:r>
              <a:rPr lang="ru-RU" sz="1600" dirty="0" smtClean="0">
                <a:latin typeface="Golos Text" charset="0"/>
                <a:ea typeface="Golos Text" charset="0"/>
              </a:rPr>
              <a:t>.</a:t>
            </a:r>
            <a:endParaRPr lang="ru-RU" sz="1600" dirty="0">
              <a:latin typeface="Golos Text" charset="0"/>
              <a:ea typeface="Golos Text" charset="0"/>
            </a:endParaRPr>
          </a:p>
          <a:p>
            <a:pPr fontAlgn="base"/>
            <a:r>
              <a:rPr lang="ru-RU" sz="1600" b="1" dirty="0">
                <a:latin typeface="Golos Text" charset="0"/>
                <a:ea typeface="Golos Text" charset="0"/>
              </a:rPr>
              <a:t>Оплачиваете прямо на </a:t>
            </a:r>
            <a:r>
              <a:rPr lang="ru-RU" sz="1600" b="1" dirty="0" err="1">
                <a:latin typeface="Golos Text" charset="0"/>
                <a:ea typeface="Golos Text" charset="0"/>
              </a:rPr>
              <a:t>Госуслугах</a:t>
            </a:r>
            <a:endParaRPr lang="ru-RU" sz="1600" dirty="0">
              <a:latin typeface="Golos Text" charset="0"/>
              <a:ea typeface="Golos Text" charset="0"/>
            </a:endParaRPr>
          </a:p>
          <a:p>
            <a:pPr algn="just" fontAlgn="base"/>
            <a:r>
              <a:rPr lang="ru-RU" sz="1600" dirty="0">
                <a:latin typeface="Golos Text" charset="0"/>
                <a:ea typeface="Golos Text" charset="0"/>
              </a:rPr>
              <a:t>Оплатить налог можно в несколько кликов по кнопке в уведомлении. Без </a:t>
            </a:r>
            <a:r>
              <a:rPr lang="ru-RU" sz="1600" dirty="0" smtClean="0">
                <a:latin typeface="Golos Text" charset="0"/>
                <a:ea typeface="Golos Text" charset="0"/>
              </a:rPr>
              <a:t>комиссии.</a:t>
            </a:r>
            <a:endParaRPr lang="ru-RU" sz="1600" dirty="0">
              <a:latin typeface="Golos Text" charset="0"/>
              <a:ea typeface="Golos Text" charset="0"/>
            </a:endParaRPr>
          </a:p>
          <a:p>
            <a:pPr fontAlgn="base"/>
            <a:r>
              <a:rPr lang="ru-RU" sz="1600" b="1" dirty="0">
                <a:latin typeface="Golos Text" charset="0"/>
                <a:ea typeface="Golos Text" charset="0"/>
              </a:rPr>
              <a:t>Не придётся идти на почту</a:t>
            </a:r>
            <a:endParaRPr lang="ru-RU" sz="1600" dirty="0">
              <a:latin typeface="Golos Text" charset="0"/>
              <a:ea typeface="Golos Text" charset="0"/>
            </a:endParaRPr>
          </a:p>
          <a:p>
            <a:pPr algn="just" fontAlgn="base"/>
            <a:r>
              <a:rPr lang="ru-RU" sz="1600" dirty="0">
                <a:latin typeface="Golos Text" charset="0"/>
                <a:ea typeface="Golos Text" charset="0"/>
              </a:rPr>
              <a:t>Если налоговые уведомления будут направляться на </a:t>
            </a:r>
            <a:r>
              <a:rPr lang="ru-RU" sz="1600" dirty="0" err="1">
                <a:latin typeface="Golos Text" charset="0"/>
                <a:ea typeface="Golos Text" charset="0"/>
              </a:rPr>
              <a:t>Госуслуги</a:t>
            </a:r>
            <a:r>
              <a:rPr lang="ru-RU" sz="1600" dirty="0">
                <a:latin typeface="Golos Text" charset="0"/>
                <a:ea typeface="Golos Text" charset="0"/>
              </a:rPr>
              <a:t>, письма c бумажными уведомлениями перестанут </a:t>
            </a:r>
            <a:r>
              <a:rPr lang="ru-RU" sz="1600" dirty="0" smtClean="0">
                <a:latin typeface="Golos Text" charset="0"/>
                <a:ea typeface="Golos Text" charset="0"/>
              </a:rPr>
              <a:t>приходить.</a:t>
            </a:r>
            <a:endParaRPr lang="ru-RU" sz="1600" dirty="0">
              <a:latin typeface="Golos Text" charset="0"/>
              <a:ea typeface="Golos Text" charset="0"/>
            </a:endParaRPr>
          </a:p>
          <a:p>
            <a:pPr algn="just" fontAlgn="base"/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96752" y="625511"/>
            <a:ext cx="20162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latin typeface="Times New Roman" pitchFamily="18" charset="0"/>
                <a:ea typeface="Golos Text" charset="0"/>
                <a:cs typeface="Times New Roman" pitchFamily="18" charset="0"/>
              </a:rPr>
              <a:t>УФНС РОССИИ </a:t>
            </a:r>
          </a:p>
          <a:p>
            <a:r>
              <a:rPr lang="ru-RU" sz="1000" b="1" dirty="0">
                <a:latin typeface="Times New Roman" pitchFamily="18" charset="0"/>
                <a:ea typeface="Golos Text" charset="0"/>
                <a:cs typeface="Times New Roman" pitchFamily="18" charset="0"/>
              </a:rPr>
              <a:t>ПО ПЕНЗЕНСКОЙ ОБЛАСТИ</a:t>
            </a:r>
            <a:endParaRPr lang="ru-RU" sz="1000" b="1" dirty="0">
              <a:latin typeface="Times New Roman" pitchFamily="18" charset="0"/>
              <a:ea typeface="Golos Text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52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0957" y="1100573"/>
            <a:ext cx="6120680" cy="66479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 fontAlgn="base"/>
            <a:endParaRPr lang="ru-RU" sz="1500" b="1" dirty="0" smtClean="0"/>
          </a:p>
          <a:p>
            <a:pPr algn="ctr" fontAlgn="base"/>
            <a:r>
              <a:rPr lang="ru-RU" sz="1700" b="1" dirty="0" smtClean="0">
                <a:latin typeface="Golos Text" charset="0"/>
                <a:ea typeface="Golos Text" charset="0"/>
              </a:rPr>
              <a:t>Какие </a:t>
            </a:r>
            <a:r>
              <a:rPr lang="ru-RU" sz="1700" b="1" dirty="0">
                <a:latin typeface="Golos Text" charset="0"/>
                <a:ea typeface="Golos Text" charset="0"/>
              </a:rPr>
              <a:t>налоги будут в </a:t>
            </a:r>
            <a:r>
              <a:rPr lang="ru-RU" sz="1700" b="1" dirty="0" smtClean="0">
                <a:latin typeface="Golos Text" charset="0"/>
                <a:ea typeface="Golos Text" charset="0"/>
              </a:rPr>
              <a:t>уведомлении</a:t>
            </a:r>
          </a:p>
          <a:p>
            <a:pPr lvl="0" fontAlgn="base"/>
            <a:r>
              <a:rPr lang="ru-RU" sz="1600" dirty="0" smtClean="0">
                <a:latin typeface="Golos Text" charset="0"/>
                <a:ea typeface="Golos Text" charset="0"/>
              </a:rPr>
              <a:t>На</a:t>
            </a:r>
            <a:r>
              <a:rPr lang="ru-RU" sz="1600" dirty="0">
                <a:latin typeface="Golos Text" charset="0"/>
                <a:ea typeface="Golos Text" charset="0"/>
              </a:rPr>
              <a:t> имущество физических лиц</a:t>
            </a:r>
          </a:p>
          <a:p>
            <a:pPr lvl="0" fontAlgn="base"/>
            <a:r>
              <a:rPr lang="ru-RU" sz="1600" dirty="0">
                <a:latin typeface="Golos Text" charset="0"/>
                <a:ea typeface="Golos Text" charset="0"/>
              </a:rPr>
              <a:t>Земельный</a:t>
            </a:r>
          </a:p>
          <a:p>
            <a:pPr lvl="0" fontAlgn="base"/>
            <a:r>
              <a:rPr lang="ru-RU" sz="1600" dirty="0">
                <a:latin typeface="Golos Text" charset="0"/>
                <a:ea typeface="Golos Text" charset="0"/>
              </a:rPr>
              <a:t>Транспортный</a:t>
            </a:r>
          </a:p>
          <a:p>
            <a:pPr lvl="0" fontAlgn="base"/>
            <a:r>
              <a:rPr lang="ru-RU" sz="1600" dirty="0">
                <a:latin typeface="Golos Text" charset="0"/>
                <a:ea typeface="Golos Text" charset="0"/>
              </a:rPr>
              <a:t>НДФЛ</a:t>
            </a:r>
          </a:p>
          <a:p>
            <a:pPr fontAlgn="base"/>
            <a:r>
              <a:rPr lang="ru-RU" sz="1600" dirty="0">
                <a:latin typeface="Golos Text" charset="0"/>
                <a:ea typeface="Golos Text" charset="0"/>
              </a:rPr>
              <a:t>Налоговое уведомление, в котором будут указаны все начисления и платёжные реквизиты, поступит в личный кабинет на </a:t>
            </a:r>
            <a:r>
              <a:rPr lang="ru-RU" sz="1600" dirty="0" err="1">
                <a:latin typeface="Golos Text" charset="0"/>
                <a:ea typeface="Golos Text" charset="0"/>
              </a:rPr>
              <a:t>Госуслугах</a:t>
            </a:r>
            <a:r>
              <a:rPr lang="ru-RU" sz="1600" dirty="0">
                <a:latin typeface="Golos Text" charset="0"/>
                <a:ea typeface="Golos Text" charset="0"/>
              </a:rPr>
              <a:t> не </a:t>
            </a:r>
            <a:r>
              <a:rPr lang="ru-RU" sz="1600" dirty="0" smtClean="0">
                <a:latin typeface="Golos Text" charset="0"/>
                <a:ea typeface="Golos Text" charset="0"/>
              </a:rPr>
              <a:t>позднее, </a:t>
            </a:r>
            <a:r>
              <a:rPr lang="ru-RU" sz="1600" dirty="0">
                <a:latin typeface="Golos Text" charset="0"/>
                <a:ea typeface="Golos Text" charset="0"/>
              </a:rPr>
              <a:t>чем за 30 дней до даты </a:t>
            </a:r>
            <a:r>
              <a:rPr lang="ru-RU" sz="1600" dirty="0" smtClean="0">
                <a:latin typeface="Golos Text" charset="0"/>
                <a:ea typeface="Golos Text" charset="0"/>
              </a:rPr>
              <a:t>оплаты.</a:t>
            </a:r>
            <a:endParaRPr lang="ru-RU" sz="1600" dirty="0">
              <a:latin typeface="Golos Text" charset="0"/>
              <a:ea typeface="Golos Text" charset="0"/>
            </a:endParaRPr>
          </a:p>
          <a:p>
            <a:pPr fontAlgn="base"/>
            <a:r>
              <a:rPr lang="ru-RU" sz="1600" dirty="0">
                <a:latin typeface="Golos Text" charset="0"/>
                <a:ea typeface="Golos Text" charset="0"/>
              </a:rPr>
              <a:t>Если налоги не будут оплачены вовремя, вы получите требование о погашении </a:t>
            </a:r>
            <a:r>
              <a:rPr lang="ru-RU" sz="1600" dirty="0" smtClean="0">
                <a:latin typeface="Golos Text" charset="0"/>
                <a:ea typeface="Golos Text" charset="0"/>
              </a:rPr>
              <a:t>задолженности.</a:t>
            </a:r>
          </a:p>
          <a:p>
            <a:pPr fontAlgn="base"/>
            <a:endParaRPr lang="ru-RU" sz="1500" dirty="0">
              <a:latin typeface="Golos Text" charset="0"/>
              <a:ea typeface="Golos Text" charset="0"/>
            </a:endParaRPr>
          </a:p>
          <a:p>
            <a:pPr algn="ctr" fontAlgn="base"/>
            <a:r>
              <a:rPr lang="ru-RU" sz="1700" b="1" dirty="0">
                <a:latin typeface="Golos Text" charset="0"/>
                <a:ea typeface="Golos Text" charset="0"/>
              </a:rPr>
              <a:t>Как подключить </a:t>
            </a:r>
            <a:r>
              <a:rPr lang="ru-RU" sz="1700" b="1" dirty="0" smtClean="0">
                <a:latin typeface="Golos Text" charset="0"/>
                <a:ea typeface="Golos Text" charset="0"/>
              </a:rPr>
              <a:t>уведомления</a:t>
            </a:r>
          </a:p>
          <a:p>
            <a:pPr algn="just" fontAlgn="base"/>
            <a:r>
              <a:rPr lang="ru-RU" sz="1700" dirty="0" smtClean="0">
                <a:latin typeface="Golos Text" charset="0"/>
                <a:ea typeface="Golos Text" charset="0"/>
              </a:rPr>
              <a:t>Согласие </a:t>
            </a:r>
            <a:r>
              <a:rPr lang="ru-RU" sz="1700" dirty="0">
                <a:latin typeface="Golos Text" charset="0"/>
                <a:ea typeface="Golos Text" charset="0"/>
              </a:rPr>
              <a:t>на подключение подписывают усиленной неквалифицированной электронной подписью (УНЭП). Для этого потребуется приложение «</a:t>
            </a:r>
            <a:r>
              <a:rPr lang="ru-RU" sz="1700" dirty="0" err="1">
                <a:latin typeface="Golos Text" charset="0"/>
                <a:ea typeface="Golos Text" charset="0"/>
              </a:rPr>
              <a:t>Госключ</a:t>
            </a:r>
            <a:r>
              <a:rPr lang="ru-RU" sz="1700" dirty="0" smtClean="0">
                <a:latin typeface="Golos Text" charset="0"/>
                <a:ea typeface="Golos Text" charset="0"/>
              </a:rPr>
              <a:t>».</a:t>
            </a:r>
            <a:endParaRPr lang="ru-RU" sz="1700" dirty="0">
              <a:latin typeface="Golos Text" charset="0"/>
              <a:ea typeface="Golos Text" charset="0"/>
            </a:endParaRPr>
          </a:p>
          <a:p>
            <a:pPr lvl="0" algn="just" fontAlgn="base"/>
            <a:r>
              <a:rPr lang="ru-RU" sz="1700" dirty="0">
                <a:latin typeface="Golos Text" charset="0"/>
                <a:ea typeface="Golos Text" charset="0"/>
                <a:hlinkClick r:id="rId2"/>
              </a:rPr>
              <a:t>Скачайте приложение «</a:t>
            </a:r>
            <a:r>
              <a:rPr lang="ru-RU" sz="1700" dirty="0" err="1">
                <a:latin typeface="Golos Text" charset="0"/>
                <a:ea typeface="Golos Text" charset="0"/>
                <a:hlinkClick r:id="rId2"/>
              </a:rPr>
              <a:t>Госключ</a:t>
            </a:r>
            <a:r>
              <a:rPr lang="ru-RU" sz="1700" dirty="0">
                <a:latin typeface="Golos Text" charset="0"/>
                <a:ea typeface="Golos Text" charset="0"/>
                <a:hlinkClick r:id="rId2"/>
              </a:rPr>
              <a:t>»</a:t>
            </a:r>
            <a:r>
              <a:rPr lang="ru-RU" sz="1700" dirty="0">
                <a:latin typeface="Golos Text" charset="0"/>
                <a:ea typeface="Golos Text" charset="0"/>
              </a:rPr>
              <a:t>, если у вас его нет, и получите сертификат электронной </a:t>
            </a:r>
            <a:r>
              <a:rPr lang="ru-RU" sz="1700" dirty="0" smtClean="0">
                <a:latin typeface="Golos Text" charset="0"/>
                <a:ea typeface="Golos Text" charset="0"/>
              </a:rPr>
              <a:t>подписи.</a:t>
            </a:r>
            <a:endParaRPr lang="ru-RU" sz="1700" dirty="0">
              <a:latin typeface="Golos Text" charset="0"/>
              <a:ea typeface="Golos Text" charset="0"/>
            </a:endParaRPr>
          </a:p>
          <a:p>
            <a:pPr lvl="0" algn="just" fontAlgn="base"/>
            <a:r>
              <a:rPr lang="ru-RU" sz="1700" dirty="0">
                <a:latin typeface="Golos Text" charset="0"/>
                <a:ea typeface="Golos Text" charset="0"/>
              </a:rPr>
              <a:t>По кнопке ниже войдите на </a:t>
            </a:r>
            <a:r>
              <a:rPr lang="ru-RU" sz="1700" dirty="0" err="1">
                <a:latin typeface="Golos Text" charset="0"/>
                <a:ea typeface="Golos Text" charset="0"/>
              </a:rPr>
              <a:t>Госуслуги</a:t>
            </a:r>
            <a:r>
              <a:rPr lang="ru-RU" sz="1700" dirty="0">
                <a:latin typeface="Golos Text" charset="0"/>
                <a:ea typeface="Golos Text" charset="0"/>
              </a:rPr>
              <a:t> и проверьте </a:t>
            </a:r>
            <a:r>
              <a:rPr lang="ru-RU" sz="1700" dirty="0" err="1">
                <a:latin typeface="Golos Text" charset="0"/>
                <a:ea typeface="Golos Text" charset="0"/>
              </a:rPr>
              <a:t>предзаполненные</a:t>
            </a:r>
            <a:r>
              <a:rPr lang="ru-RU" sz="1700" dirty="0">
                <a:latin typeface="Golos Text" charset="0"/>
                <a:ea typeface="Golos Text" charset="0"/>
              </a:rPr>
              <a:t> </a:t>
            </a:r>
            <a:r>
              <a:rPr lang="ru-RU" sz="1700" dirty="0" smtClean="0">
                <a:latin typeface="Golos Text" charset="0"/>
                <a:ea typeface="Golos Text" charset="0"/>
              </a:rPr>
              <a:t>данные.</a:t>
            </a:r>
            <a:endParaRPr lang="ru-RU" sz="1700" dirty="0">
              <a:latin typeface="Golos Text" charset="0"/>
              <a:ea typeface="Golos Text" charset="0"/>
            </a:endParaRPr>
          </a:p>
          <a:p>
            <a:pPr lvl="0" algn="just" fontAlgn="base"/>
            <a:r>
              <a:rPr lang="ru-RU" sz="1700" dirty="0">
                <a:latin typeface="Golos Text" charset="0"/>
                <a:ea typeface="Golos Text" charset="0"/>
              </a:rPr>
              <a:t>Перейдите в приложение «</a:t>
            </a:r>
            <a:r>
              <a:rPr lang="ru-RU" sz="1700" dirty="0" err="1">
                <a:latin typeface="Golos Text" charset="0"/>
                <a:ea typeface="Golos Text" charset="0"/>
              </a:rPr>
              <a:t>Госключ</a:t>
            </a:r>
            <a:r>
              <a:rPr lang="ru-RU" sz="1700" dirty="0">
                <a:latin typeface="Golos Text" charset="0"/>
                <a:ea typeface="Golos Text" charset="0"/>
              </a:rPr>
              <a:t>» и подпишите согласие на </a:t>
            </a:r>
            <a:r>
              <a:rPr lang="ru-RU" sz="1700" dirty="0" smtClean="0">
                <a:latin typeface="Golos Text" charset="0"/>
                <a:ea typeface="Golos Text" charset="0"/>
              </a:rPr>
              <a:t>подключение.</a:t>
            </a:r>
            <a:endParaRPr lang="ru-RU" sz="1700" dirty="0">
              <a:latin typeface="Golos Text" charset="0"/>
              <a:ea typeface="Golos Text" charset="0"/>
            </a:endParaRPr>
          </a:p>
          <a:p>
            <a:pPr lvl="0" algn="just" fontAlgn="base"/>
            <a:r>
              <a:rPr lang="ru-RU" sz="1700" dirty="0">
                <a:latin typeface="Golos Text" charset="0"/>
                <a:ea typeface="Golos Text" charset="0"/>
              </a:rPr>
              <a:t>Дождитесь сообщения, что уведомления подключены. Оно придёт в течение нескольких </a:t>
            </a:r>
            <a:r>
              <a:rPr lang="ru-RU" sz="1700" dirty="0" smtClean="0">
                <a:latin typeface="Golos Text" charset="0"/>
                <a:ea typeface="Golos Text" charset="0"/>
              </a:rPr>
              <a:t>минут.</a:t>
            </a:r>
            <a:endParaRPr lang="ru-RU" sz="1700" dirty="0">
              <a:latin typeface="Golos Text" charset="0"/>
              <a:ea typeface="Golos Text" charset="0"/>
            </a:endParaRPr>
          </a:p>
          <a:p>
            <a:pPr fontAlgn="base"/>
            <a:endParaRPr lang="ru-RU" sz="1500" dirty="0"/>
          </a:p>
        </p:txBody>
      </p:sp>
      <p:pic>
        <p:nvPicPr>
          <p:cNvPr id="3" name="Graphic 7">
            <a:extLst>
              <a:ext uri="{FF2B5EF4-FFF2-40B4-BE49-F238E27FC236}">
                <a16:creationId xmlns="" xmlns:a16="http://schemas.microsoft.com/office/drawing/2014/main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0066" y="8543917"/>
            <a:ext cx="522088" cy="87449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14475" y="8796497"/>
            <a:ext cx="2236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60748" y="9095248"/>
            <a:ext cx="2808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900" dirty="0">
                <a:solidFill>
                  <a:srgbClr val="57565A">
                    <a:lumMod val="75000"/>
                  </a:srgbClr>
                </a:solidFill>
                <a:latin typeface="Golos Text" panose="020B0604020202020204" charset="0"/>
                <a:ea typeface="Golos Text" panose="020B0604020202020204" charset="0"/>
              </a:rPr>
              <a:t>Бесплатный </a:t>
            </a:r>
            <a:r>
              <a:rPr lang="ru-RU" sz="900" dirty="0" smtClean="0">
                <a:solidFill>
                  <a:srgbClr val="57565A">
                    <a:lumMod val="75000"/>
                  </a:srgbClr>
                </a:solidFill>
                <a:latin typeface="Golos Text" panose="020B0604020202020204" charset="0"/>
                <a:ea typeface="Golos Text" panose="020B0604020202020204" charset="0"/>
              </a:rPr>
              <a:t>многоканальный телефон контакт-центра </a:t>
            </a:r>
            <a:r>
              <a:rPr lang="ru-RU" sz="900" dirty="0">
                <a:solidFill>
                  <a:srgbClr val="57565A">
                    <a:lumMod val="75000"/>
                  </a:srgbClr>
                </a:solidFill>
                <a:latin typeface="Golos Text" panose="020B0604020202020204" charset="0"/>
                <a:ea typeface="Golos Text" panose="020B0604020202020204" charset="0"/>
              </a:rPr>
              <a:t>ФНС России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750A3A8-C3E9-42A8-A60C-787A1745C91F}"/>
              </a:ext>
            </a:extLst>
          </p:cNvPr>
          <p:cNvSpPr txBox="1"/>
          <p:nvPr/>
        </p:nvSpPr>
        <p:spPr>
          <a:xfrm>
            <a:off x="4653137" y="569892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0748" y="569892"/>
            <a:ext cx="23991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latin typeface="Times New Roman" pitchFamily="18" charset="0"/>
                <a:ea typeface="Golos Text" charset="0"/>
                <a:cs typeface="Times New Roman" pitchFamily="18" charset="0"/>
              </a:rPr>
              <a:t>УФНС РОССИИ </a:t>
            </a:r>
            <a:endParaRPr lang="ru-RU" sz="1000" b="1" dirty="0" smtClean="0">
              <a:latin typeface="Times New Roman" pitchFamily="18" charset="0"/>
              <a:ea typeface="Golos Text" charset="0"/>
              <a:cs typeface="Times New Roman" pitchFamily="18" charset="0"/>
            </a:endParaRPr>
          </a:p>
          <a:p>
            <a:r>
              <a:rPr lang="ru-RU" sz="1000" b="1" dirty="0" smtClean="0">
                <a:latin typeface="Times New Roman" pitchFamily="18" charset="0"/>
                <a:ea typeface="Golos Text" charset="0"/>
                <a:cs typeface="Times New Roman" pitchFamily="18" charset="0"/>
              </a:rPr>
              <a:t>ПО </a:t>
            </a:r>
            <a:r>
              <a:rPr lang="ru-RU" sz="1000" b="1" dirty="0">
                <a:latin typeface="Times New Roman" pitchFamily="18" charset="0"/>
                <a:ea typeface="Golos Text" charset="0"/>
                <a:cs typeface="Times New Roman" pitchFamily="18" charset="0"/>
              </a:rPr>
              <a:t>ПЕНЗЕНСКОЙ ОБЛАСТИ</a:t>
            </a:r>
            <a:endParaRPr lang="ru-RU" sz="1000" b="1" dirty="0">
              <a:latin typeface="Times New Roman" pitchFamily="18" charset="0"/>
              <a:ea typeface="Golos Text" charset="0"/>
              <a:cs typeface="Times New Roman" pitchFamily="18" charset="0"/>
            </a:endParaRPr>
          </a:p>
        </p:txBody>
      </p:sp>
      <p:pic>
        <p:nvPicPr>
          <p:cNvPr id="9" name="Graphic 9">
            <a:extLst>
              <a:ext uri="{FF2B5EF4-FFF2-40B4-BE49-F238E27FC236}">
                <a16:creationId xmlns=""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r="63915"/>
          <a:stretch/>
        </p:blipFill>
        <p:spPr>
          <a:xfrm>
            <a:off x="490923" y="399944"/>
            <a:ext cx="745981" cy="65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3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165167</TotalTime>
  <Words>40</Words>
  <Application>Microsoft Office PowerPoint</Application>
  <PresentationFormat>Лист A4 (210x297 мм)</PresentationFormat>
  <Paragraphs>40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Arial</vt:lpstr>
      <vt:lpstr>Times New Roman</vt:lpstr>
      <vt:lpstr>Calibri</vt:lpstr>
      <vt:lpstr>Candara</vt:lpstr>
      <vt:lpstr>Golos Text</vt:lpstr>
      <vt:lpstr>Symbol</vt:lpstr>
      <vt:lpstr>1_Office Theme</vt:lpstr>
      <vt:lpstr>Волна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Овчинникова Наиля Наильевна</cp:lastModifiedBy>
  <cp:revision>1957</cp:revision>
  <cp:lastPrinted>2025-07-02T07:37:14Z</cp:lastPrinted>
  <dcterms:created xsi:type="dcterms:W3CDTF">2014-10-08T23:03:32Z</dcterms:created>
  <dcterms:modified xsi:type="dcterms:W3CDTF">2025-07-04T08:17:52Z</dcterms:modified>
</cp:coreProperties>
</file>