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0287000" cy="10287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6" d="100"/>
          <a:sy n="36" d="100"/>
        </p:scale>
        <p:origin x="-1656" y="-72"/>
      </p:cViewPr>
      <p:guideLst>
        <p:guide orient="horz" pos="3240"/>
        <p:guide pos="32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480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0400" y="2124075"/>
            <a:ext cx="1828800" cy="122872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704850" y="633412"/>
            <a:ext cx="7605712" cy="833438"/>
          </a:xfrm>
          <a:prstGeom prst="rect">
            <a:avLst/>
          </a:prstGeom>
          <a:solidFill>
            <a:srgbClr val="9480FB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6700" b="1">
                <a:solidFill>
                  <a:srgbClr val="FFFFFF"/>
                </a:solidFill>
                <a:latin typeface="Arial"/>
              </a:rPr>
              <a:t>Как многодетным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66750" y="1862137"/>
            <a:ext cx="4405312" cy="1490663"/>
          </a:xfrm>
          <a:prstGeom prst="rect">
            <a:avLst/>
          </a:prstGeom>
          <a:solidFill>
            <a:srgbClr val="F9AF43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6700" b="1">
                <a:solidFill>
                  <a:srgbClr val="FFFFFF"/>
                </a:solidFill>
                <a:latin typeface="Arial"/>
              </a:rPr>
              <a:t>получить 450 000 ₽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00087" y="3833812"/>
            <a:ext cx="6257925" cy="1490663"/>
          </a:xfrm>
          <a:prstGeom prst="rect">
            <a:avLst/>
          </a:prstGeom>
          <a:solidFill>
            <a:srgbClr val="9480FB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5000"/>
              </a:lnSpc>
            </a:pPr>
            <a:r>
              <a:rPr lang="ru" sz="6700" b="1">
                <a:solidFill>
                  <a:srgbClr val="FFFFFF"/>
                </a:solidFill>
                <a:latin typeface="Arial"/>
              </a:rPr>
              <a:t>на погашение ипотеки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480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025" y="9405937"/>
            <a:ext cx="1890712" cy="481013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90550" y="842962"/>
            <a:ext cx="7758112" cy="13096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106000"/>
              </a:lnSpc>
            </a:pPr>
            <a:r>
              <a:rPr lang="ru" sz="4600">
                <a:latin typeface="Arial"/>
              </a:rPr>
              <a:t>Выплатой можно погасить ипотечный кредит на: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47687" y="2757487"/>
            <a:ext cx="8991600" cy="4214813"/>
          </a:xfrm>
          <a:prstGeom prst="rect">
            <a:avLst/>
          </a:prstGeom>
          <a:solidFill>
            <a:srgbClr val="9480FB"/>
          </a:solidFill>
        </p:spPr>
        <p:txBody>
          <a:bodyPr lIns="0" tIns="0" rIns="0" bIns="0">
            <a:noAutofit/>
          </a:bodyPr>
          <a:lstStyle/>
          <a:p>
            <a:pPr indent="457200"/>
            <a:r>
              <a:rPr lang="ru" sz="2900">
                <a:solidFill>
                  <a:srgbClr val="FFFFFF"/>
                </a:solidFill>
                <a:latin typeface="Arial"/>
              </a:rPr>
              <a:t>Покупку жилья в строящемся доме</a:t>
            </a:r>
          </a:p>
          <a:p>
            <a:pPr indent="457200">
              <a:spcAft>
                <a:spcPts val="1120"/>
              </a:spcAft>
            </a:pPr>
            <a:r>
              <a:rPr lang="ru" sz="2900">
                <a:solidFill>
                  <a:srgbClr val="FFFFFF"/>
                </a:solidFill>
                <a:latin typeface="Arial"/>
              </a:rPr>
              <a:t>или новостройке</a:t>
            </a:r>
          </a:p>
          <a:p>
            <a:pPr indent="457200">
              <a:spcAft>
                <a:spcPts val="1120"/>
              </a:spcAft>
            </a:pPr>
            <a:r>
              <a:rPr lang="ru" sz="2900">
                <a:solidFill>
                  <a:srgbClr val="FFFFFF"/>
                </a:solidFill>
                <a:latin typeface="Arial"/>
              </a:rPr>
              <a:t>Покупку жилья на вторичном рынке</a:t>
            </a:r>
          </a:p>
          <a:p>
            <a:pPr indent="457200">
              <a:spcAft>
                <a:spcPts val="1120"/>
              </a:spcAft>
            </a:pPr>
            <a:r>
              <a:rPr lang="ru" sz="2900">
                <a:solidFill>
                  <a:srgbClr val="FFFFFF"/>
                </a:solidFill>
                <a:latin typeface="Arial"/>
              </a:rPr>
              <a:t>Покупку или строительство частного дома</a:t>
            </a:r>
          </a:p>
          <a:p>
            <a:pPr marL="421200" indent="12700">
              <a:spcAft>
                <a:spcPts val="1120"/>
              </a:spcAft>
            </a:pPr>
            <a:r>
              <a:rPr lang="ru" sz="2900">
                <a:solidFill>
                  <a:srgbClr val="FFFFFF"/>
                </a:solidFill>
                <a:latin typeface="Arial"/>
              </a:rPr>
              <a:t>Покупку земельного участка для строительства частного дома, ведения личного подсобного хозяйства или ведение садоводства</a:t>
            </a:r>
          </a:p>
          <a:p>
            <a:pPr indent="457200"/>
            <a:r>
              <a:rPr lang="ru" sz="2900">
                <a:solidFill>
                  <a:srgbClr val="FFFFFF"/>
                </a:solidFill>
                <a:latin typeface="Arial"/>
              </a:rPr>
              <a:t>Покупку недостроенного частного дома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BB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025" y="2019300"/>
            <a:ext cx="885825" cy="762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5137" y="5110162"/>
            <a:ext cx="3048000" cy="482441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14362" y="833437"/>
            <a:ext cx="7067550" cy="571500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469900"/>
            <a:r>
              <a:rPr lang="ru" sz="4600">
                <a:latin typeface="Arial"/>
              </a:rPr>
              <a:t>Выплату могут получить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176337" y="1781175"/>
            <a:ext cx="95250" cy="147637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200">
                <a:solidFill>
                  <a:srgbClr val="FFFFFF"/>
                </a:solidFill>
                <a:latin typeface="Arial"/>
              </a:rPr>
              <a:t>I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990725" y="1947862"/>
            <a:ext cx="4652962" cy="81915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105000"/>
              </a:lnSpc>
            </a:pPr>
            <a:r>
              <a:rPr lang="ru" sz="2900">
                <a:latin typeface="Arial"/>
              </a:rPr>
              <a:t>Все условия выполняются одновременно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09650" y="3281362"/>
            <a:ext cx="8072437" cy="140970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spcAft>
                <a:spcPts val="1050"/>
              </a:spcAft>
            </a:pPr>
            <a:r>
              <a:rPr lang="ru" sz="2900" dirty="0">
                <a:latin typeface="Arial"/>
              </a:rPr>
              <a:t>Граждане РФ</a:t>
            </a:r>
          </a:p>
          <a:p>
            <a:pPr indent="12700"/>
            <a:r>
              <a:rPr lang="ru" sz="2900" dirty="0">
                <a:latin typeface="Arial"/>
              </a:rPr>
              <a:t>Семьи, в которых в </a:t>
            </a:r>
            <a:r>
              <a:rPr lang="ru" sz="2900" dirty="0" smtClean="0">
                <a:latin typeface="Arial"/>
              </a:rPr>
              <a:t>2019</a:t>
            </a:r>
            <a:r>
              <a:rPr lang="en-US" sz="2900" dirty="0" smtClean="0">
                <a:latin typeface="Arial"/>
              </a:rPr>
              <a:t> </a:t>
            </a:r>
            <a:r>
              <a:rPr lang="ru" sz="2900" dirty="0" smtClean="0">
                <a:latin typeface="Arial"/>
              </a:rPr>
              <a:t>-</a:t>
            </a:r>
            <a:r>
              <a:rPr lang="en-US" sz="2900" dirty="0" smtClean="0">
                <a:latin typeface="Arial"/>
              </a:rPr>
              <a:t> </a:t>
            </a:r>
            <a:r>
              <a:rPr lang="ru" sz="2900" dirty="0" smtClean="0">
                <a:latin typeface="Arial"/>
              </a:rPr>
              <a:t>2023 </a:t>
            </a:r>
            <a:r>
              <a:rPr lang="ru" sz="2900" dirty="0">
                <a:latin typeface="Arial"/>
              </a:rPr>
              <a:t>годах появился третий или последующий ребенок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009650" y="4691062"/>
            <a:ext cx="5805487" cy="106680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12700"/>
            <a:r>
              <a:rPr lang="ru" sz="2900" dirty="0">
                <a:latin typeface="Arial"/>
              </a:rPr>
              <a:t>Заёмщики, у которых кредитный</a:t>
            </a:r>
          </a:p>
          <a:p>
            <a:pPr indent="12700"/>
            <a:r>
              <a:rPr lang="ru" sz="2900" dirty="0">
                <a:latin typeface="Arial"/>
              </a:rPr>
              <a:t>договор подписан до </a:t>
            </a:r>
            <a:r>
              <a:rPr lang="en-US" sz="2900" dirty="0" smtClean="0">
                <a:latin typeface="Arial"/>
              </a:rPr>
              <a:t>0</a:t>
            </a:r>
            <a:r>
              <a:rPr lang="ru" sz="2900" dirty="0" smtClean="0">
                <a:latin typeface="Arial"/>
              </a:rPr>
              <a:t>1.07.2024</a:t>
            </a:r>
            <a:endParaRPr lang="ru" sz="2900" dirty="0">
              <a:latin typeface="Arial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23900" y="9577387"/>
            <a:ext cx="1600200" cy="209550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800">
                <a:latin typeface="Arial"/>
              </a:rPr>
              <a:t>спроси.дом.рф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480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2425" y="5033962"/>
            <a:ext cx="6124575" cy="455295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95312" y="842962"/>
            <a:ext cx="7843838" cy="844154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4600" dirty="0">
                <a:latin typeface="Arial"/>
              </a:rPr>
              <a:t>Выплата не положена для: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47687" y="2147887"/>
            <a:ext cx="7291388" cy="2081213"/>
          </a:xfrm>
          <a:prstGeom prst="rect">
            <a:avLst/>
          </a:prstGeom>
          <a:solidFill>
            <a:srgbClr val="9480FB"/>
          </a:solidFill>
        </p:spPr>
        <p:txBody>
          <a:bodyPr lIns="0" tIns="0" rIns="0" bIns="0">
            <a:noAutofit/>
          </a:bodyPr>
          <a:lstStyle/>
          <a:p>
            <a:pPr marL="421200" indent="12700">
              <a:lnSpc>
                <a:spcPct val="150000"/>
              </a:lnSpc>
            </a:pPr>
            <a:r>
              <a:rPr lang="ru" sz="2900">
                <a:solidFill>
                  <a:srgbClr val="FFFFFF"/>
                </a:solidFill>
                <a:latin typeface="Arial"/>
              </a:rPr>
              <a:t>Покупки коммерческой недвижимости Потребительского кредита</a:t>
            </a:r>
          </a:p>
          <a:p>
            <a:pPr marL="421200" indent="0">
              <a:spcAft>
                <a:spcPts val="1120"/>
              </a:spcAft>
            </a:pPr>
            <a:r>
              <a:rPr lang="ru" sz="2900">
                <a:solidFill>
                  <a:srgbClr val="FFFFFF"/>
                </a:solidFill>
                <a:latin typeface="Arial"/>
              </a:rPr>
              <a:t>(покупки автомобиля, техники и др.)</a:t>
            </a:r>
          </a:p>
          <a:p>
            <a:pPr marL="421200" indent="0">
              <a:lnSpc>
                <a:spcPct val="150000"/>
              </a:lnSpc>
            </a:pPr>
            <a:r>
              <a:rPr lang="ru" sz="2900">
                <a:solidFill>
                  <a:srgbClr val="FFFFFF"/>
                </a:solidFill>
                <a:latin typeface="Arial"/>
              </a:rPr>
              <a:t>Покупки жилья без ипотеки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04850" y="9596437"/>
            <a:ext cx="1481137" cy="209550"/>
          </a:xfrm>
          <a:prstGeom prst="rect">
            <a:avLst/>
          </a:prstGeom>
          <a:solidFill>
            <a:srgbClr val="9480FB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800">
                <a:solidFill>
                  <a:srgbClr val="FFFFFF"/>
                </a:solidFill>
                <a:latin typeface="Arial"/>
              </a:rPr>
              <a:t>спроси.дом.р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BB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09600" y="862012"/>
            <a:ext cx="9091612" cy="161719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spcAft>
                <a:spcPts val="210"/>
              </a:spcAft>
            </a:pPr>
            <a:r>
              <a:rPr lang="ru" sz="4600" dirty="0">
                <a:latin typeface="Arial"/>
              </a:rPr>
              <a:t>Выплатой можно погасить</a:t>
            </a:r>
          </a:p>
          <a:p>
            <a:pPr indent="0"/>
            <a:r>
              <a:rPr lang="ru" sz="4600" dirty="0">
                <a:latin typeface="Arial"/>
              </a:rPr>
              <a:t>ипотечный кредит на: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13194" y="2839244"/>
            <a:ext cx="8662987" cy="443865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12700">
              <a:spcAft>
                <a:spcPts val="1120"/>
              </a:spcAft>
            </a:pPr>
            <a:r>
              <a:rPr lang="ru" sz="2900" dirty="0">
                <a:latin typeface="Arial"/>
              </a:rPr>
              <a:t>Покупку жилья в рамках льготных региональных программ</a:t>
            </a:r>
          </a:p>
          <a:p>
            <a:pPr indent="12700">
              <a:spcAft>
                <a:spcPts val="1120"/>
              </a:spcAft>
            </a:pPr>
            <a:r>
              <a:rPr lang="ru" sz="2900" dirty="0">
                <a:latin typeface="Arial"/>
              </a:rPr>
              <a:t>Покупку доли в квартире, если в результате жилье перейдет одному или в общую собственность супругов</a:t>
            </a:r>
          </a:p>
          <a:p>
            <a:pPr indent="12700"/>
            <a:r>
              <a:rPr lang="ru" sz="2900" dirty="0">
                <a:latin typeface="Arial"/>
              </a:rPr>
              <a:t>Рефинансированных кредитах, если они получены на перечисленные цели (первоначальные цели должны быть сохранены)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19137" y="9558337"/>
            <a:ext cx="1624013" cy="233363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800">
                <a:latin typeface="Arial"/>
              </a:rPr>
              <a:t>спроси.дом.рф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480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312" y="3852862"/>
            <a:ext cx="5829300" cy="207645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6175" y="5781675"/>
            <a:ext cx="2790825" cy="391477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57212" y="847725"/>
            <a:ext cx="7529513" cy="2009775"/>
          </a:xfrm>
          <a:prstGeom prst="rect">
            <a:avLst/>
          </a:prstGeom>
          <a:solidFill>
            <a:srgbClr val="9480FA"/>
          </a:solidFill>
        </p:spPr>
        <p:txBody>
          <a:bodyPr lIns="0" tIns="0" rIns="0" bIns="0">
            <a:noAutofit/>
          </a:bodyPr>
          <a:lstStyle/>
          <a:p>
            <a:pPr indent="508000">
              <a:lnSpc>
                <a:spcPct val="106000"/>
              </a:lnSpc>
            </a:pPr>
            <a:r>
              <a:rPr lang="ru" sz="4600">
                <a:solidFill>
                  <a:srgbClr val="FFFFFF"/>
                </a:solidFill>
                <a:latin typeface="Arial"/>
              </a:rPr>
              <a:t>Еще больше</a:t>
            </a:r>
          </a:p>
          <a:p>
            <a:pPr indent="12700">
              <a:lnSpc>
                <a:spcPct val="106000"/>
              </a:lnSpc>
            </a:pPr>
            <a:r>
              <a:rPr lang="ru" sz="4600">
                <a:solidFill>
                  <a:srgbClr val="F9BB5B"/>
                </a:solidFill>
                <a:latin typeface="Arial"/>
              </a:rPr>
              <a:t>о выплате многодетным для погашения ипотеки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66737" y="3095625"/>
            <a:ext cx="5010150" cy="509587"/>
          </a:xfrm>
          <a:prstGeom prst="rect">
            <a:avLst/>
          </a:prstGeom>
          <a:solidFill>
            <a:srgbClr val="9480FA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4600">
                <a:solidFill>
                  <a:srgbClr val="FFFFFF"/>
                </a:solidFill>
                <a:latin typeface="Arial"/>
              </a:rPr>
              <a:t>знают эксперты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71499" y="6472237"/>
            <a:ext cx="6924675" cy="2200275"/>
          </a:xfrm>
          <a:prstGeom prst="rect">
            <a:avLst/>
          </a:prstGeom>
          <a:solidFill>
            <a:srgbClr val="9480FA"/>
          </a:solidFill>
        </p:spPr>
        <p:txBody>
          <a:bodyPr lIns="0" tIns="0" rIns="0" bIns="0">
            <a:noAutofit/>
          </a:bodyPr>
          <a:lstStyle/>
          <a:p>
            <a:pPr indent="508000">
              <a:spcBef>
                <a:spcPts val="2660"/>
              </a:spcBef>
              <a:spcAft>
                <a:spcPts val="140"/>
              </a:spcAft>
            </a:pPr>
            <a:r>
              <a:rPr lang="ru" sz="4600" dirty="0">
                <a:solidFill>
                  <a:srgbClr val="FFFFFF"/>
                </a:solidFill>
                <a:latin typeface="Arial"/>
              </a:rPr>
              <a:t>8 800 775-11-22</a:t>
            </a:r>
          </a:p>
          <a:p>
            <a:pPr indent="508000">
              <a:spcAft>
                <a:spcPts val="1330"/>
              </a:spcAft>
            </a:pPr>
            <a:r>
              <a:rPr lang="ru" sz="4600" dirty="0">
                <a:solidFill>
                  <a:srgbClr val="FFFFFF"/>
                </a:solidFill>
                <a:latin typeface="Arial"/>
              </a:rPr>
              <a:t>бесплатно, 24/7</a:t>
            </a:r>
          </a:p>
          <a:p>
            <a:pPr indent="508000"/>
            <a:r>
              <a:rPr lang="ru-RU" sz="4600" dirty="0" smtClean="0">
                <a:solidFill>
                  <a:srgbClr val="FFFFFF"/>
                </a:solidFill>
                <a:latin typeface="Arial"/>
              </a:rPr>
              <a:t>с</a:t>
            </a:r>
            <a:r>
              <a:rPr lang="en-US" sz="4600" dirty="0" err="1" smtClean="0">
                <a:solidFill>
                  <a:srgbClr val="FFFFFF"/>
                </a:solidFill>
                <a:latin typeface="Arial"/>
              </a:rPr>
              <a:t>onsultant</a:t>
            </a:r>
            <a:r>
              <a:rPr lang="ru" sz="4600" dirty="0" smtClean="0">
                <a:solidFill>
                  <a:srgbClr val="FFFFFF"/>
                </a:solidFill>
                <a:latin typeface="Arial"/>
              </a:rPr>
              <a:t>@</a:t>
            </a:r>
            <a:r>
              <a:rPr lang="en-US" sz="4600" dirty="0" smtClean="0">
                <a:solidFill>
                  <a:srgbClr val="FFFFFF"/>
                </a:solidFill>
                <a:latin typeface="Arial"/>
              </a:rPr>
              <a:t>domrf.ru</a:t>
            </a:r>
            <a:endParaRPr lang="ru" sz="4600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BB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5312" y="842962"/>
            <a:ext cx="6467475" cy="60483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520700"/>
            <a:r>
              <a:rPr lang="ru" sz="4600">
                <a:latin typeface="Arial"/>
              </a:rPr>
              <a:t>Как получить выплату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76262" y="2128837"/>
            <a:ext cx="7972425" cy="552450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520700"/>
            <a:r>
              <a:rPr lang="ru" sz="3600" b="1">
                <a:latin typeface="Arial"/>
              </a:rPr>
              <a:t>Через портал Госуслуги (онлайн)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281112" y="2976562"/>
            <a:ext cx="7367588" cy="338613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12700">
              <a:spcAft>
                <a:spcPts val="1330"/>
              </a:spcAft>
            </a:pPr>
            <a:r>
              <a:rPr lang="ru" sz="2900">
                <a:latin typeface="Arial"/>
              </a:rPr>
              <a:t>Подайте заявление через форму на Госуслугах (подать может заемщик или поручитель)</a:t>
            </a:r>
          </a:p>
          <a:p>
            <a:pPr indent="12700">
              <a:spcAft>
                <a:spcPts val="1610"/>
              </a:spcAft>
            </a:pPr>
            <a:r>
              <a:rPr lang="ru" sz="2900">
                <a:latin typeface="Arial"/>
              </a:rPr>
              <a:t>Прикрепите необходимые документы</a:t>
            </a:r>
          </a:p>
          <a:p>
            <a:pPr indent="0">
              <a:spcAft>
                <a:spcPts val="1610"/>
              </a:spcAft>
            </a:pPr>
            <a:r>
              <a:rPr lang="ru" sz="2900">
                <a:latin typeface="Arial"/>
              </a:rPr>
              <a:t>Дождитесь ответа в личном кабинете (~ 7</a:t>
            </a:r>
          </a:p>
          <a:p>
            <a:pPr indent="0" algn="just"/>
            <a:r>
              <a:rPr lang="ru" sz="2900">
                <a:latin typeface="Arial"/>
              </a:rPr>
              <a:t>Получите выплату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720137" y="5214937"/>
            <a:ext cx="985838" cy="39528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r"/>
            <a:r>
              <a:rPr lang="ru" sz="2900">
                <a:latin typeface="Arial"/>
              </a:rPr>
              <a:t>дней)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119187" y="7129462"/>
            <a:ext cx="8096250" cy="823913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12700"/>
            <a:r>
              <a:rPr lang="ru" sz="2900">
                <a:latin typeface="Arial"/>
              </a:rPr>
              <a:t>Для подачи заявления через Госуслуги необходима подтвержденная учетная запись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00087" y="9558337"/>
            <a:ext cx="1643063" cy="252413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800">
                <a:latin typeface="Arial"/>
              </a:rPr>
              <a:t>спроси.дом.рф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223</Words>
  <Application>Microsoft Office PowerPoint</Application>
  <PresentationFormat>Произвольный</PresentationFormat>
  <Paragraphs>44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Макарова Л.</cp:lastModifiedBy>
  <cp:revision>2</cp:revision>
  <dcterms:modified xsi:type="dcterms:W3CDTF">2023-03-15T08:23:46Z</dcterms:modified>
</cp:coreProperties>
</file>